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276" r:id="rId3"/>
    <p:sldId id="271" r:id="rId4"/>
    <p:sldId id="277" r:id="rId5"/>
    <p:sldId id="280" r:id="rId6"/>
    <p:sldId id="265" r:id="rId7"/>
    <p:sldId id="281" r:id="rId8"/>
    <p:sldId id="282" r:id="rId9"/>
    <p:sldId id="283" r:id="rId10"/>
    <p:sldId id="285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DEDE"/>
    <a:srgbClr val="133E3D"/>
    <a:srgbClr val="FF2618"/>
    <a:srgbClr val="FF0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52" autoAdjust="0"/>
    <p:restoredTop sz="94660"/>
  </p:normalViewPr>
  <p:slideViewPr>
    <p:cSldViewPr snapToGrid="0" snapToObjects="1">
      <p:cViewPr>
        <p:scale>
          <a:sx n="95" d="100"/>
          <a:sy n="95" d="100"/>
        </p:scale>
        <p:origin x="-80" y="-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2C1093A-BBC4-4AC5-ABD2-EA60B0F3F6E3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52E7EE-4F99-4913-A789-8930380053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344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Get mult box for demonstration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0FEF7E7-5524-4158-9621-1C842DBA56E8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Get mult box for demonstration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AB0DE0-AA9D-4276-90DF-EF4D27D81C5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F32B91-9073-4F07-9095-0EB814626AE6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1AB7D-39DD-44FF-964E-51325160A8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1F571F-EC8C-4EF5-AFFB-70DB31F2E039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7D0CF-FBA9-42F9-AA42-D7FEFEB290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1E173-41C6-43F6-8805-F1F42476C51D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3F1F8-8FD0-43A7-8A1B-7A7CFA5462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671601-8A07-4D92-9CAC-2748132A27BD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3E2-2F7E-47D6-874B-7B76D8011B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067009-224C-408F-BAE2-D360A2BA498B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218D0-D722-48E8-9EFD-44A087249A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F0813D-F9AE-4A5B-8F72-17FF9EB956DE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95BC6-EF3C-45D4-934A-D5F60E52A8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DBB736-7875-4A7E-8F03-76817CD1149F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386DF-A791-4EB2-974A-329248A118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49CD4D-A1E8-486E-83FF-0561AF3031E1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52D82-49AD-496D-BFD1-CFAAE98F60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F9079-5392-476E-B2E9-85498299A1D8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EDF28-5D87-4AE6-952F-8C753D48A4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632BC-2C97-40C6-AD79-0C87B0C16914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9DCE0-FD63-448F-815C-D20DEEC60E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BA4DE1-F4C8-4454-B3BE-55A1D23DB4FE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B50F8-8491-43C6-93FB-2EAE5E85B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BDA98F4-FA75-407A-81DB-A81178CCA513}" type="datetime1">
              <a:rPr lang="en-US"/>
              <a:pPr/>
              <a:t>8/15/17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4B2A537-02B4-4DD5-B498-A1BB2954FA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830388"/>
            <a:ext cx="9144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Plantagenet Cherokee" charset="0"/>
                <a:cs typeface="Plantagenet Cherokee" charset="0"/>
              </a:rPr>
              <a:t>Federal 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Plantagenet Cherokee" charset="0"/>
                <a:cs typeface="Plantagenet Cherokee" charset="0"/>
              </a:rPr>
              <a:t>Water Policy and New Mexico: </a:t>
            </a:r>
            <a:endParaRPr lang="en-US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Plantagenet Cherokee" charset="0"/>
              <a:cs typeface="Plantagenet Cherokee" charset="0"/>
            </a:endParaRPr>
          </a:p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Plantagenet Cherokee" charset="0"/>
                <a:cs typeface="Plantagenet Cherokee" charset="0"/>
              </a:rPr>
              <a:t>Our 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Plantagenet Cherokee" charset="0"/>
                <a:cs typeface="Plantagenet Cherokee" charset="0"/>
              </a:rPr>
              <a:t>Progress and the Challenges Ahead</a:t>
            </a:r>
            <a:endParaRPr lang="en-US" sz="3200" b="1" dirty="0" smtClean="0">
              <a:effectLst>
                <a:outerShdw blurRad="38100" dist="38100" dir="2700000" algn="tl">
                  <a:srgbClr val="DDDDDD"/>
                </a:outerShdw>
              </a:effectLst>
              <a:latin typeface="Plantagenet Cherokee" charset="0"/>
              <a:cs typeface="Plantagenet Cherokee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202363"/>
            <a:ext cx="9144000" cy="52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tomudall.senate.gov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lantagenet Cheroke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83000" y="5715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14981" y="39528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23751" y="3233737"/>
            <a:ext cx="219635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  <a:t>Albuquerque</a:t>
            </a:r>
          </a:p>
          <a:p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400 Gold Ave SW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fr-FR" sz="1400" b="1" dirty="0">
                <a:latin typeface="Plantagenet Cherokee"/>
                <a:ea typeface="ＭＳ Ｐゴシック" charset="0"/>
                <a:cs typeface="Plantagenet Cherokee"/>
              </a:rPr>
              <a:t>Suite 300</a:t>
            </a:r>
            <a:br>
              <a:rPr lang="fr-FR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fr-FR" sz="1400" b="1" dirty="0">
                <a:latin typeface="Plantagenet Cherokee"/>
                <a:ea typeface="ＭＳ Ｐゴシック" charset="0"/>
                <a:cs typeface="Plantagenet Cherokee"/>
              </a:rPr>
              <a:t>Albuquerque, NM </a:t>
            </a:r>
            <a:r>
              <a:rPr lang="fr-FR" sz="1400" b="1" dirty="0" smtClean="0">
                <a:latin typeface="Plantagenet Cherokee"/>
                <a:ea typeface="ＭＳ Ｐゴシック" charset="0"/>
                <a:cs typeface="Plantagenet Cherokee"/>
              </a:rPr>
              <a:t>87102</a:t>
            </a:r>
          </a:p>
          <a:p>
            <a:r>
              <a:rPr lang="fr-FR" sz="1400" b="1" dirty="0">
                <a:latin typeface="Plantagenet Cherokee"/>
                <a:ea typeface="ＭＳ Ｐゴシック" charset="0"/>
                <a:cs typeface="Plantagenet Cherokee"/>
              </a:rPr>
              <a:t>(505) 346-</a:t>
            </a:r>
            <a:r>
              <a:rPr lang="fr-FR" sz="1400" b="1" dirty="0" smtClean="0">
                <a:latin typeface="Plantagenet Cherokee"/>
                <a:ea typeface="ＭＳ Ｐゴシック" charset="0"/>
                <a:cs typeface="Plantagenet Cherokee"/>
              </a:rPr>
              <a:t>6791</a:t>
            </a:r>
            <a:endParaRPr lang="en-US" dirty="0" smtClean="0">
              <a:solidFill>
                <a:srgbClr val="C0504D"/>
              </a:solidFill>
              <a:latin typeface="Plantagenet Cherokee"/>
              <a:ea typeface="ＭＳ Ｐゴシック" charset="0"/>
              <a:cs typeface="Plantagenet Cheroke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77963" y="3225342"/>
            <a:ext cx="20618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Plantagenet Cherokee"/>
                <a:ea typeface="ＭＳ Ｐゴシック" charset="0"/>
                <a:cs typeface="Plantagenet Cherokee"/>
              </a:rPr>
              <a:t>Carlsbad</a:t>
            </a:r>
            <a:br>
              <a:rPr lang="en-US" b="1" dirty="0">
                <a:solidFill>
                  <a:schemeClr val="accent2"/>
                </a:solidFill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102 </a:t>
            </a: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W. Hagerman Street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Suite A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Carlsbad, NM 88220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(575) 234-0366</a:t>
            </a:r>
          </a:p>
          <a:p>
            <a:endParaRPr lang="en-US" sz="1400" b="1" dirty="0">
              <a:latin typeface="Plantagenet Cherokee"/>
              <a:ea typeface="ＭＳ Ｐゴシック" charset="0"/>
              <a:cs typeface="Plantagenet Cheroke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97706" y="3221093"/>
            <a:ext cx="194235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  <a:t>Eastside</a:t>
            </a:r>
            <a:r>
              <a:rPr lang="en-US" b="1" dirty="0">
                <a:latin typeface="Plantagenet Cherokee"/>
                <a:ea typeface="ＭＳ Ｐゴシック" charset="0"/>
                <a:cs typeface="Plantagenet Cherokee"/>
              </a:rPr>
              <a:t> </a:t>
            </a:r>
            <a:br>
              <a:rPr lang="en-US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100 South Avenue A </a:t>
            </a:r>
            <a:b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Suite 113 </a:t>
            </a:r>
            <a:b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Portales, NM 88130 </a:t>
            </a:r>
            <a:b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(575) 356-6811</a:t>
            </a:r>
            <a:endParaRPr lang="en-US" sz="1400" b="1" dirty="0">
              <a:latin typeface="Plantagenet Cherokee"/>
              <a:ea typeface="ＭＳ Ｐゴシック" charset="0"/>
              <a:cs typeface="Plantagenet Cheroke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751" y="4806670"/>
            <a:ext cx="219635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  <a:t>Las Cruces</a:t>
            </a:r>
            <a:b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201 </a:t>
            </a: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N. Church Street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Suite 201B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Las Cruces, NM 88001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(575) 526-5475</a:t>
            </a:r>
            <a:endParaRPr lang="en-US" dirty="0" smtClean="0">
              <a:solidFill>
                <a:srgbClr val="C0504D"/>
              </a:solidFill>
              <a:latin typeface="Plantagenet Cherokee"/>
              <a:ea typeface="ＭＳ Ｐゴシック" charset="0"/>
              <a:cs typeface="Plantagenet Cheroke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77963" y="4806670"/>
            <a:ext cx="20618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  <a:t>Santa Fe</a:t>
            </a:r>
            <a:b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120 </a:t>
            </a: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South Federal Place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Suite 302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Santa Fe, NM 87501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(505) 988-6511</a:t>
            </a:r>
          </a:p>
          <a:p>
            <a:endParaRPr lang="en-US" sz="1400" b="1" dirty="0">
              <a:latin typeface="Plantagenet Cherokee"/>
              <a:ea typeface="ＭＳ Ｐゴシック" charset="0"/>
              <a:cs typeface="Plantagenet Cherokee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97705" y="4806670"/>
            <a:ext cx="24591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  <a:t>Washington DC </a:t>
            </a:r>
            <a:br>
              <a:rPr lang="en-US" b="1" dirty="0">
                <a:solidFill>
                  <a:srgbClr val="C0504D"/>
                </a:solidFill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 smtClean="0">
                <a:latin typeface="Plantagenet Cherokee"/>
                <a:ea typeface="ＭＳ Ｐゴシック" charset="0"/>
                <a:cs typeface="Plantagenet Cherokee"/>
              </a:rPr>
              <a:t>531 </a:t>
            </a: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Hart Senate Office Bldg.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Washington, DC 20510 </a:t>
            </a:r>
            <a:b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</a:br>
            <a:r>
              <a:rPr lang="en-US" sz="1400" b="1" dirty="0">
                <a:latin typeface="Plantagenet Cherokee"/>
                <a:ea typeface="ＭＳ Ｐゴシック" charset="0"/>
                <a:cs typeface="Plantagenet Cherokee"/>
              </a:rPr>
              <a:t>(202) 224-6621</a:t>
            </a:r>
            <a:endParaRPr lang="en-US" b="1" dirty="0">
              <a:latin typeface="Plantagenet Cherokee"/>
              <a:ea typeface="ＭＳ Ｐゴシック" charset="0"/>
              <a:cs typeface="Plantagenet Cherokee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de2TU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pic>
        <p:nvPicPr>
          <p:cNvPr id="6" name="Picture 5" descr="Wide2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14570"/>
            <a:ext cx="914400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8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752929" y="3234247"/>
            <a:ext cx="7638143" cy="205377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latin typeface="Plantagenet Cherokee"/>
                <a:cs typeface="Plantagenet Cherokee"/>
              </a:rPr>
              <a:t>Policy </a:t>
            </a:r>
            <a:r>
              <a:rPr lang="en-US" b="1" dirty="0">
                <a:latin typeface="Plantagenet Cherokee"/>
                <a:cs typeface="Plantagenet Cherokee"/>
              </a:rPr>
              <a:t>Options from </a:t>
            </a:r>
            <a:r>
              <a:rPr lang="en-US" b="1" dirty="0" smtClean="0">
                <a:latin typeface="Plantagenet Cherokee"/>
                <a:cs typeface="Plantagenet Cherokee"/>
              </a:rPr>
              <a:t>NMWRRI’s </a:t>
            </a:r>
            <a:r>
              <a:rPr lang="en-US" b="1" dirty="0">
                <a:latin typeface="Plantagenet Cherokee"/>
                <a:cs typeface="Plantagenet Cherokee"/>
              </a:rPr>
              <a:t>57th </a:t>
            </a:r>
            <a:r>
              <a:rPr lang="en-US" b="1" dirty="0" smtClean="0">
                <a:latin typeface="Plantagenet Cherokee"/>
                <a:cs typeface="Plantagenet Cherokee"/>
              </a:rPr>
              <a:t>Annual New </a:t>
            </a:r>
            <a:r>
              <a:rPr lang="en-US" b="1" dirty="0">
                <a:latin typeface="Plantagenet Cherokee"/>
                <a:cs typeface="Plantagenet Cherokee"/>
              </a:rPr>
              <a:t>Mexico Water Conference</a:t>
            </a:r>
          </a:p>
          <a:p>
            <a:pPr marL="0" indent="0" algn="ctr">
              <a:buNone/>
            </a:pPr>
            <a:r>
              <a:rPr lang="en-US" i="1" dirty="0">
                <a:latin typeface="Plantagenet Cherokee"/>
                <a:cs typeface="Plantagenet Cherokee"/>
              </a:rPr>
              <a:t>Hard Choices: Adapting Policy and Management to Water Scarcity</a:t>
            </a:r>
          </a:p>
        </p:txBody>
      </p:sp>
      <p:pic>
        <p:nvPicPr>
          <p:cNvPr id="3" name="Picture 2" descr="138685856-Water-Conference-Report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81" y="203290"/>
            <a:ext cx="2409616" cy="3116947"/>
          </a:xfrm>
          <a:prstGeom prst="rect">
            <a:avLst/>
          </a:prstGeom>
        </p:spPr>
      </p:pic>
      <p:pic>
        <p:nvPicPr>
          <p:cNvPr id="5" name="Picture 4" descr="138685856-Water-Conference-Report_Page_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872" y="202440"/>
            <a:ext cx="2410257" cy="3117797"/>
          </a:xfrm>
          <a:prstGeom prst="rect">
            <a:avLst/>
          </a:prstGeom>
        </p:spPr>
      </p:pic>
      <p:pic>
        <p:nvPicPr>
          <p:cNvPr id="6" name="Picture 5" descr="138685856-Water-Conference-Report_Page_3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129" y="202440"/>
            <a:ext cx="2409207" cy="31177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" y="5134431"/>
            <a:ext cx="8382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Find it at: </a:t>
            </a:r>
            <a:r>
              <a:rPr lang="en-US" sz="38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tomudall.senate.gov</a:t>
            </a:r>
            <a:r>
              <a:rPr lang="en-US" sz="3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/</a:t>
            </a:r>
          </a:p>
          <a:p>
            <a:pPr algn="ctr"/>
            <a:r>
              <a:rPr lang="en-US" sz="3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download</a:t>
            </a:r>
            <a:r>
              <a:rPr lang="en-US" sz="3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lantagenet Cherokee" pitchFamily="18" charset="0"/>
              </a:rPr>
              <a:t>/water-conference-report</a:t>
            </a:r>
          </a:p>
        </p:txBody>
      </p:sp>
    </p:spTree>
    <p:extLst>
      <p:ext uri="{BB962C8B-B14F-4D97-AF65-F5344CB8AC3E}">
        <p14:creationId xmlns:p14="http://schemas.microsoft.com/office/powerpoint/2010/main" val="2827615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powellmap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BD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"/>
            <a:ext cx="9144000" cy="609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65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tershe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0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58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p2013T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P2017T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43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OATWa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9254"/>
            <a:ext cx="9144000" cy="51409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3883" y="134470"/>
            <a:ext cx="85911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Plantagenet Cherokee"/>
                <a:cs typeface="Plantagenet Cherokee"/>
              </a:rPr>
              <a:t>Leaks and breaks waste as much as </a:t>
            </a:r>
            <a:r>
              <a:rPr lang="en-US" sz="2800" b="1" dirty="0">
                <a:solidFill>
                  <a:schemeClr val="accent2"/>
                </a:solidFill>
                <a:latin typeface="Plantagenet Cherokee"/>
                <a:cs typeface="Plantagenet Cherokee"/>
              </a:rPr>
              <a:t>2 trillion </a:t>
            </a:r>
            <a:r>
              <a:rPr lang="en-US" sz="2800" dirty="0">
                <a:solidFill>
                  <a:srgbClr val="FFFFFF"/>
                </a:solidFill>
                <a:latin typeface="Plantagenet Cherokee"/>
                <a:cs typeface="Plantagenet Cherokee"/>
              </a:rPr>
              <a:t>gallons of purified treated drinking water each year</a:t>
            </a:r>
          </a:p>
          <a:p>
            <a:pPr algn="ctr"/>
            <a:endParaRPr lang="en-US" sz="2800" dirty="0">
              <a:solidFill>
                <a:srgbClr val="FFFFFF"/>
              </a:solidFill>
              <a:latin typeface="Plantagenet Cherokee"/>
              <a:cs typeface="Plantagenet Cheroke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6940" y="6581001"/>
            <a:ext cx="215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 courtesy of KOAT-TV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82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atersensebi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6300"/>
            <a:ext cx="9144000" cy="508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54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95</Words>
  <Application>Microsoft Macintosh PowerPoint</Application>
  <PresentationFormat>On-screen Show (4:3)</PresentationFormat>
  <Paragraphs>21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 Senate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Alex Jordan</cp:lastModifiedBy>
  <cp:revision>64</cp:revision>
  <dcterms:created xsi:type="dcterms:W3CDTF">2010-01-06T14:04:09Z</dcterms:created>
  <dcterms:modified xsi:type="dcterms:W3CDTF">2017-08-15T16:07:30Z</dcterms:modified>
</cp:coreProperties>
</file>